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1"/>
  </p:notesMasterIdLst>
  <p:handoutMasterIdLst>
    <p:handoutMasterId r:id="rId32"/>
  </p:handoutMasterIdLst>
  <p:sldIdLst>
    <p:sldId id="769" r:id="rId7"/>
    <p:sldId id="1529" r:id="rId8"/>
    <p:sldId id="1683" r:id="rId9"/>
    <p:sldId id="1684" r:id="rId10"/>
    <p:sldId id="1665" r:id="rId11"/>
    <p:sldId id="1667" r:id="rId12"/>
    <p:sldId id="1685" r:id="rId13"/>
    <p:sldId id="1686" r:id="rId14"/>
    <p:sldId id="1687" r:id="rId15"/>
    <p:sldId id="1608" r:id="rId16"/>
    <p:sldId id="1682" r:id="rId17"/>
    <p:sldId id="1688" r:id="rId18"/>
    <p:sldId id="1689" r:id="rId19"/>
    <p:sldId id="1690" r:id="rId20"/>
    <p:sldId id="1691" r:id="rId21"/>
    <p:sldId id="1692" r:id="rId22"/>
    <p:sldId id="1673" r:id="rId23"/>
    <p:sldId id="1674" r:id="rId24"/>
    <p:sldId id="1670" r:id="rId25"/>
    <p:sldId id="1671" r:id="rId26"/>
    <p:sldId id="1680" r:id="rId27"/>
    <p:sldId id="1677" r:id="rId28"/>
    <p:sldId id="1542" r:id="rId29"/>
    <p:sldId id="153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AC4C5-8351-62B6-5012-3E69C15D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84884-54E7-1C0C-17E6-22A6E4959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FAA4A-A05B-E6D1-C0B7-4BAE7CADC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E0527-1AB9-D469-C636-C4342C9CA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0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78FDD-E16F-195E-97B6-9ABB94DA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45B08-9203-6641-D73C-C1127E984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28F8C-3D57-C707-641D-681B42B42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C557-1A84-6AC8-FA55-2878B8D42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4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-mpc.com/en/latest/index.html" TargetMode="External"/><Relationship Id="rId3" Type="http://schemas.openxmlformats.org/officeDocument/2006/relationships/hyperlink" Target="https://github.com/cvxpy/cvxpylayers" TargetMode="External"/><Relationship Id="rId7" Type="http://schemas.openxmlformats.org/officeDocument/2006/relationships/hyperlink" Target="https://github.com/MaxMSun/lqrax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hyperlink" Target="http://www.youtube.com/@neuromancer_Sci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BBAE-E71F-5CF0-00B9-22A54E50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C827-67B8-0820-2912-6B316C53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FE83-5235-4791-D6B0-1F282246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DPC Problem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0E737-FBA4-755F-AC18-9DC787B0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4" y="765751"/>
            <a:ext cx="8252144" cy="42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4C93-E730-30E7-EE8E-4068B107E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1DBE6-F53A-44A9-4617-73833A78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8D8EC-DAFC-29AD-FB86-589A90C4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DPC Loss Function and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B6C54-BA50-015F-8F12-93FAAAB51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68" y="426718"/>
            <a:ext cx="6925744" cy="46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6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93958A-C1D8-76B1-FA57-C3C43C72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06665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588898"/>
            <a:ext cx="6630728" cy="19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E616B-543C-BABE-68ED-C46DA2FE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C44081-D128-FB2D-858F-E44798BF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F355B-F6CF-1915-3121-88435B1D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DPC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C3B97-16CA-BDBA-4293-DB9ECA73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010"/>
          <a:stretch>
            <a:fillRect/>
          </a:stretch>
        </p:blipFill>
        <p:spPr>
          <a:xfrm>
            <a:off x="683622" y="609600"/>
            <a:ext cx="7354971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3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MPC-like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0EAD-A383-8A6A-9C06-82BFA846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53565-9C82-4746-5889-58FB39CF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21E23-10B3-2B2E-6BBD-642378F6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DPC Advantages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6B8AB-0840-9F0C-FF40-CFF2B7FE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5" y="821051"/>
            <a:ext cx="7798201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48767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Optimal control preliminaries</a:t>
            </a:r>
          </a:p>
          <a:p>
            <a:pPr fontAlgn="base"/>
            <a:r>
              <a:rPr lang="en-US" sz="1600" b="1" dirty="0"/>
              <a:t>Week 7: Learning to control (L2C)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fontAlgn="base"/>
            <a:r>
              <a:rPr lang="en-US" sz="1600" dirty="0"/>
              <a:t>Week 9: Neural differential equations with constraints</a:t>
            </a:r>
          </a:p>
          <a:p>
            <a:pPr lvl="0" fontAlgn="base"/>
            <a:r>
              <a:rPr lang="en-US" sz="1600" dirty="0"/>
              <a:t>Week 10: Safety filters for L2C</a:t>
            </a:r>
          </a:p>
          <a:p>
            <a:pPr lvl="0" fontAlgn="base"/>
            <a:r>
              <a:rPr lang="en-US" sz="1600" dirty="0"/>
              <a:t>Week 11: Predict then optimize: decision focused learning</a:t>
            </a:r>
          </a:p>
          <a:p>
            <a:pPr lvl="0" fontAlgn="base"/>
            <a:r>
              <a:rPr lang="en-US" sz="1600" dirty="0"/>
              <a:t>Week 12: Project evaluation with presentations</a:t>
            </a:r>
          </a:p>
          <a:p>
            <a:pPr fontAlgn="base"/>
            <a:r>
              <a:rPr lang="en-US" sz="1600" dirty="0"/>
              <a:t>Week 13: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1E50-9D0A-28BC-4F1A-EE850410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AC0043-AF14-A714-E84C-05D1C058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FEF37-280B-7A0F-40E8-27994A87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DPC Disadvantages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7734E-F983-E13E-AA15-26D3EEAC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58" y="938074"/>
            <a:ext cx="7912507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7A34-C31B-9888-EBA4-DDFBDBB2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7ED3C-A074-F725-F959-1A8F891A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pic>
        <p:nvPicPr>
          <p:cNvPr id="2050" name="Picture 2" descr="cvxpylayers logo">
            <a:extLst>
              <a:ext uri="{FF2B5EF4-FFF2-40B4-BE49-F238E27FC236}">
                <a16:creationId xmlns:a16="http://schemas.microsoft.com/office/drawing/2014/main" id="{BCFFA564-80E8-E8F5-68C3-5526E10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48" y="1325464"/>
            <a:ext cx="2947447" cy="7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A94D87-A89C-0A81-A70F-2CA05651B028}"/>
              </a:ext>
            </a:extLst>
          </p:cNvPr>
          <p:cNvSpPr txBox="1"/>
          <p:nvPr/>
        </p:nvSpPr>
        <p:spPr>
          <a:xfrm>
            <a:off x="1150810" y="2263973"/>
            <a:ext cx="332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github.com/cvxpy/cvxpylayers</a:t>
            </a:r>
            <a:r>
              <a:rPr lang="en-US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F1B2-3F2F-E112-B8EE-7233ADBA9010}"/>
              </a:ext>
            </a:extLst>
          </p:cNvPr>
          <p:cNvSpPr txBox="1"/>
          <p:nvPr/>
        </p:nvSpPr>
        <p:spPr>
          <a:xfrm>
            <a:off x="966383" y="4479627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4"/>
              </a:rPr>
              <a:t>github.com/</a:t>
            </a:r>
            <a:r>
              <a:rPr lang="en-US" sz="1400" dirty="0" err="1">
                <a:latin typeface="+mj-lt"/>
                <a:hlinkClick r:id="rId4"/>
              </a:rPr>
              <a:t>pnnl</a:t>
            </a:r>
            <a:r>
              <a:rPr lang="en-US" sz="1400" dirty="0">
                <a:latin typeface="+mj-lt"/>
                <a:hlinkClick r:id="rId4"/>
              </a:rPr>
              <a:t>/</a:t>
            </a:r>
            <a:r>
              <a:rPr lang="en-US" sz="1400" dirty="0" err="1">
                <a:latin typeface="+mj-lt"/>
                <a:hlinkClick r:id="rId4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E04A811-B899-8C7D-B5B5-B40A30C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88" y="3231139"/>
            <a:ext cx="1216494" cy="12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8D6A33B0-E4D5-595C-20A7-C51B18550900}"/>
              </a:ext>
            </a:extLst>
          </p:cNvPr>
          <p:cNvSpPr txBox="1">
            <a:spLocks/>
          </p:cNvSpPr>
          <p:nvPr/>
        </p:nvSpPr>
        <p:spPr>
          <a:xfrm>
            <a:off x="1593669" y="169336"/>
            <a:ext cx="7231924" cy="52653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Libraries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F39132B-403A-4463-DF35-5EE723095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174" y="1002863"/>
            <a:ext cx="1261110" cy="126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DC78E-EA70-6CD0-EB82-795E0CEE86D8}"/>
              </a:ext>
            </a:extLst>
          </p:cNvPr>
          <p:cNvSpPr txBox="1"/>
          <p:nvPr/>
        </p:nvSpPr>
        <p:spPr>
          <a:xfrm>
            <a:off x="4476965" y="2263974"/>
            <a:ext cx="2930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https://github.com/MaxMSun/lqrax</a:t>
            </a:r>
            <a:r>
              <a:rPr lang="en-US" sz="1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7EEA8-F25F-EC87-56A3-663C29422B81}"/>
              </a:ext>
            </a:extLst>
          </p:cNvPr>
          <p:cNvSpPr txBox="1"/>
          <p:nvPr/>
        </p:nvSpPr>
        <p:spPr>
          <a:xfrm>
            <a:off x="4368108" y="454342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www.do-mpc.com/en/latest/index.html</a:t>
            </a:r>
            <a:r>
              <a:rPr lang="en-US" sz="1400" dirty="0"/>
              <a:t> </a:t>
            </a:r>
          </a:p>
        </p:txBody>
      </p:sp>
      <p:sp>
        <p:nvSpPr>
          <p:cNvPr id="7" name="AutoShape 4" descr="Model predictive control python toolbox — do-mpc 5.0.1 documentation">
            <a:extLst>
              <a:ext uri="{FF2B5EF4-FFF2-40B4-BE49-F238E27FC236}">
                <a16:creationId xmlns:a16="http://schemas.microsoft.com/office/drawing/2014/main" id="{954A6D16-F037-25D9-8C5E-E0D16B643A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4199" y="24193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4935EE-A7D6-CA38-A95B-EF129E417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136" y="2951135"/>
            <a:ext cx="2237344" cy="15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DPC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DPC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to stabilize a linear dynamical system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to stabilize a nonlinear differential equation.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to control a nonlinear differential equation.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neural ODE and control policy for an unknown dynamical system.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Learning neural Lyapunov function for a nonlinear dynamical system.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Mixed-Integer DPC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56DE8-D082-4647-C11E-A305ED22C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976775" y="979714"/>
            <a:ext cx="6795013" cy="15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546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Who did not score 100 points, update your proposal based on the feedback.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our objectives.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90AB-A5AA-8639-068F-597B0FA5D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DFC4E9-0D5D-DDBE-2B0D-BF766020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E4B54D-2F34-5E13-2A29-88575E930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48311" r="51321" b="20083"/>
          <a:stretch/>
        </p:blipFill>
        <p:spPr>
          <a:xfrm>
            <a:off x="562794" y="2733497"/>
            <a:ext cx="7928736" cy="1793898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20DA977A-E9C5-1935-96AD-DDFBC61E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169334"/>
            <a:ext cx="6863170" cy="557725"/>
          </a:xfrm>
        </p:spPr>
        <p:txBody>
          <a:bodyPr/>
          <a:lstStyle/>
          <a:p>
            <a:r>
              <a:rPr lang="en-US" sz="2000" dirty="0"/>
              <a:t>Learning to Control (L2C)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B42B3-F38B-575B-69CC-ECDD86F1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1" y="854631"/>
            <a:ext cx="8798797" cy="1717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9EEE6-F851-E214-FA90-C57A2E4F83E2}"/>
              </a:ext>
            </a:extLst>
          </p:cNvPr>
          <p:cNvSpPr txBox="1"/>
          <p:nvPr/>
        </p:nvSpPr>
        <p:spPr>
          <a:xfrm>
            <a:off x="625760" y="4689142"/>
            <a:ext cx="7837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 et al., "Safe Physics-informed Machine Learning for Dynamics and Control," 2025 American Control Conference (ACC), 2025.</a:t>
            </a:r>
          </a:p>
        </p:txBody>
      </p:sp>
    </p:spTree>
    <p:extLst>
      <p:ext uri="{BB962C8B-B14F-4D97-AF65-F5344CB8AC3E}">
        <p14:creationId xmlns:p14="http://schemas.microsoft.com/office/powerpoint/2010/main" val="369307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D923-BAFB-DB67-7BB5-6F1F7C3E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81E22-5A8D-A61E-AF20-93A9AD2A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0D05805-9962-DBBE-1230-0066F050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865" y="169334"/>
            <a:ext cx="7088425" cy="339439"/>
          </a:xfrm>
        </p:spPr>
        <p:txBody>
          <a:bodyPr/>
          <a:lstStyle/>
          <a:p>
            <a:r>
              <a:rPr lang="en-US" sz="2000" dirty="0"/>
              <a:t>Learning to Control (L2C) Applications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1D8B15-4EF7-00F9-BD2F-254CB9334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25796" y="309485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952E9C2-54E3-3631-B7EC-310F1B3AC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382444" y="3056238"/>
            <a:ext cx="2755049" cy="202358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F915683-0B65-5D73-C850-0B83FCC60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11341" y="307302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B66E1D-76A0-7ED9-DFCA-9DDBBD09DD32}"/>
              </a:ext>
            </a:extLst>
          </p:cNvPr>
          <p:cNvSpPr txBox="1"/>
          <p:nvPr/>
        </p:nvSpPr>
        <p:spPr>
          <a:xfrm>
            <a:off x="1013483" y="280306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1219C-C681-B7D4-58E8-03CDB9EB2696}"/>
              </a:ext>
            </a:extLst>
          </p:cNvPr>
          <p:cNvSpPr txBox="1"/>
          <p:nvPr/>
        </p:nvSpPr>
        <p:spPr>
          <a:xfrm>
            <a:off x="6170023" y="2780361"/>
            <a:ext cx="24263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Quadcopter control</a:t>
            </a:r>
            <a:endParaRPr lang="en-US" sz="1375" dirty="0"/>
          </a:p>
        </p:txBody>
      </p:sp>
      <p:sp>
        <p:nvSpPr>
          <p:cNvPr id="11" name="AutoShape 2" descr="polysketch">
            <a:extLst>
              <a:ext uri="{FF2B5EF4-FFF2-40B4-BE49-F238E27FC236}">
                <a16:creationId xmlns:a16="http://schemas.microsoft.com/office/drawing/2014/main" id="{0F390D43-0FE1-7501-202F-43F6309FE1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cstranim">
            <a:extLst>
              <a:ext uri="{FF2B5EF4-FFF2-40B4-BE49-F238E27FC236}">
                <a16:creationId xmlns:a16="http://schemas.microsoft.com/office/drawing/2014/main" id="{87D2B552-9FF2-E6A7-2974-4C9036303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11259" r="9493" b="5556"/>
          <a:stretch>
            <a:fillRect/>
          </a:stretch>
        </p:blipFill>
        <p:spPr bwMode="auto">
          <a:xfrm>
            <a:off x="2194530" y="868054"/>
            <a:ext cx="2755048" cy="19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tinuous stirred-tank reactor - Wikipedia">
            <a:extLst>
              <a:ext uri="{FF2B5EF4-FFF2-40B4-BE49-F238E27FC236}">
                <a16:creationId xmlns:a16="http://schemas.microsoft.com/office/drawing/2014/main" id="{41FBB1F7-7C84-3B72-7B56-5E59D50F1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1" y="830242"/>
            <a:ext cx="1675644" cy="197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7A33AD-F477-4C94-020B-981A73B48E6D}"/>
              </a:ext>
            </a:extLst>
          </p:cNvPr>
          <p:cNvSpPr txBox="1"/>
          <p:nvPr/>
        </p:nvSpPr>
        <p:spPr>
          <a:xfrm>
            <a:off x="1152820" y="544533"/>
            <a:ext cx="368479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Chemical process control</a:t>
            </a:r>
            <a:endParaRPr lang="en-US" sz="13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22EA6-2D83-B6DA-8FF0-F6FA6EA48EEF}"/>
              </a:ext>
            </a:extLst>
          </p:cNvPr>
          <p:cNvSpPr txBox="1"/>
          <p:nvPr/>
        </p:nvSpPr>
        <p:spPr>
          <a:xfrm>
            <a:off x="5700503" y="531152"/>
            <a:ext cx="317586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Robotics path planning and control</a:t>
            </a:r>
            <a:endParaRPr lang="en-US" sz="1375" dirty="0"/>
          </a:p>
        </p:txBody>
      </p:sp>
      <p:pic>
        <p:nvPicPr>
          <p:cNvPr id="2058" name="Picture 10" descr="ANYmal Parkour: Learning Agile Navigation for Quadrupedal Robots on Make a  GIF">
            <a:extLst>
              <a:ext uri="{FF2B5EF4-FFF2-40B4-BE49-F238E27FC236}">
                <a16:creationId xmlns:a16="http://schemas.microsoft.com/office/drawing/2014/main" id="{77B64A2A-0415-5403-75F9-EE41F4093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993" y="800991"/>
            <a:ext cx="3314694" cy="18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6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51" y="169336"/>
            <a:ext cx="6944542" cy="344469"/>
          </a:xfrm>
        </p:spPr>
        <p:txBody>
          <a:bodyPr/>
          <a:lstStyle/>
          <a:p>
            <a:r>
              <a:rPr lang="en-US" sz="2000" dirty="0"/>
              <a:t>Learning to Control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250B2-2E6E-65B0-C31F-A147EEF3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" y="590416"/>
            <a:ext cx="8494667" cy="44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A6D3-EED1-6A35-FB2D-5DCA595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2B6A3-7D32-B6F0-C697-49E07761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5EABF-300B-9745-C761-32D7F689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L2C Policy Representation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42D72-13F2-1056-5E97-FFF1A5CB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2" y="927556"/>
            <a:ext cx="8111716" cy="1798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B479D-C317-43F6-B7A4-138398B3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507"/>
          <a:stretch>
            <a:fillRect/>
          </a:stretch>
        </p:blipFill>
        <p:spPr>
          <a:xfrm>
            <a:off x="1327286" y="2647407"/>
            <a:ext cx="6208430" cy="1894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274C1-B05C-7038-514A-B4358DABC778}"/>
              </a:ext>
            </a:extLst>
          </p:cNvPr>
          <p:cNvSpPr txBox="1"/>
          <p:nvPr/>
        </p:nvSpPr>
        <p:spPr>
          <a:xfrm>
            <a:off x="748937" y="4803156"/>
            <a:ext cx="7776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Kotary, My H. Dinh, Ferdinando Fioretto, Backpropagation of Unrolled Solvers with Folded Optimization, IJCAI, 2023</a:t>
            </a:r>
          </a:p>
        </p:txBody>
      </p:sp>
    </p:spTree>
    <p:extLst>
      <p:ext uri="{BB962C8B-B14F-4D97-AF65-F5344CB8AC3E}">
        <p14:creationId xmlns:p14="http://schemas.microsoft.com/office/powerpoint/2010/main" val="36530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L2C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31EE-CC7D-6870-6593-632F926A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BA78-7F02-B8A9-3845-C78AC5D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9FF79-4AC8-7355-4354-F65EE3A7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07167-9AA5-F7E9-68C1-DC142FA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E5AA-0113-7F98-D849-EF58C1F7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EC330-C616-B1DB-1B45-CB2418503085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0E08-7858-57E2-8EF6-AD8E633C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9F2F1DF5-6A3F-9EAC-27B1-A8BE1B7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02B311D5-9231-E02B-78FC-54CCD314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289FC33B-9DBF-5959-E1A1-72BA7AC8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03BB193C-3A70-7FFD-8C09-9363FE0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CC09F-162D-667D-35B8-B130934DDE82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A4C36-FDD1-C368-F9A8-1B9152BAC6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0CDC6-5F43-E825-4037-00C62CF3F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9C188-8D3C-6A06-13C8-5CFF59FCCC3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</p:spTree>
    <p:extLst>
      <p:ext uri="{BB962C8B-B14F-4D97-AF65-F5344CB8AC3E}">
        <p14:creationId xmlns:p14="http://schemas.microsoft.com/office/powerpoint/2010/main" val="324411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51DDA-6FAA-09DC-93AF-B14F6D88F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1C10E-0B9C-DE8F-9E97-64F03852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7B3BFB-306A-1CA7-522F-5EDAA424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 Loss Function and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7ABB1-7B02-86CE-7D15-9810B5EC0EAB}"/>
              </a:ext>
            </a:extLst>
          </p:cNvPr>
          <p:cNvSpPr txBox="1"/>
          <p:nvPr/>
        </p:nvSpPr>
        <p:spPr>
          <a:xfrm>
            <a:off x="2532309" y="4761011"/>
            <a:ext cx="4079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is equivalent with supervised L2O method.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F429AA-C908-26E1-7A79-7C0901EF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83" y="627046"/>
            <a:ext cx="7502434" cy="40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3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3445</TotalTime>
  <Words>1273</Words>
  <Application>Microsoft Office PowerPoint</Application>
  <PresentationFormat>On-screen Show (16:9)</PresentationFormat>
  <Paragraphs>132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Learning to Control (L2C)</vt:lpstr>
      <vt:lpstr>Learning to Control (L2C) Applications</vt:lpstr>
      <vt:lpstr>Learning to Control Problem Formulation</vt:lpstr>
      <vt:lpstr>L2C Policy Representation</vt:lpstr>
      <vt:lpstr>L2C Methodologies</vt:lpstr>
      <vt:lpstr>Supervised L2C: Approximate MPC</vt:lpstr>
      <vt:lpstr>Supervised L2C Loss Function and Dataset</vt:lpstr>
      <vt:lpstr>Self-Supervised L2C: Differentiable Predictive Control (DPC)</vt:lpstr>
      <vt:lpstr>DPC Problem Formulation</vt:lpstr>
      <vt:lpstr>DPC Loss Function and Dataset</vt:lpstr>
      <vt:lpstr>Differentiable Closed-Loop System</vt:lpstr>
      <vt:lpstr>Differentiable Closed-Loop System</vt:lpstr>
      <vt:lpstr>DPC Policy Optimization Algorithm</vt:lpstr>
      <vt:lpstr>DPC Assumptions</vt:lpstr>
      <vt:lpstr>DPC vs Model-based Reinforcement Learning</vt:lpstr>
      <vt:lpstr>DPC vs Model Predictive Control</vt:lpstr>
      <vt:lpstr>DPC Advantages</vt:lpstr>
      <vt:lpstr>DPC Disadvantages</vt:lpstr>
      <vt:lpstr>PowerPoint Presentation</vt:lpstr>
      <vt:lpstr>DPC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116</cp:revision>
  <dcterms:created xsi:type="dcterms:W3CDTF">2024-09-05T00:30:18Z</dcterms:created>
  <dcterms:modified xsi:type="dcterms:W3CDTF">2025-10-08T20:08:42Z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